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</p:sldMasterIdLst>
  <p:notesMasterIdLst>
    <p:notesMasterId r:id="rId24"/>
  </p:notesMasterIdLst>
  <p:sldIdLst>
    <p:sldId id="256" r:id="rId2"/>
    <p:sldId id="258" r:id="rId3"/>
    <p:sldId id="260" r:id="rId4"/>
    <p:sldId id="261" r:id="rId5"/>
    <p:sldId id="262" r:id="rId6"/>
    <p:sldId id="275" r:id="rId7"/>
    <p:sldId id="266" r:id="rId8"/>
    <p:sldId id="276" r:id="rId9"/>
    <p:sldId id="290" r:id="rId10"/>
    <p:sldId id="268" r:id="rId11"/>
    <p:sldId id="274" r:id="rId12"/>
    <p:sldId id="272" r:id="rId13"/>
    <p:sldId id="278" r:id="rId14"/>
    <p:sldId id="279" r:id="rId15"/>
    <p:sldId id="288" r:id="rId16"/>
    <p:sldId id="280" r:id="rId17"/>
    <p:sldId id="282" r:id="rId18"/>
    <p:sldId id="283" r:id="rId19"/>
    <p:sldId id="284" r:id="rId20"/>
    <p:sldId id="287" r:id="rId21"/>
    <p:sldId id="270" r:id="rId22"/>
    <p:sldId id="292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C20C6B-8843-4D89-BA81-2F9E2918E15E}" type="datetimeFigureOut">
              <a:rPr lang="ru-RU" smtClean="0"/>
              <a:t>08.10.2025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E876B3-3B4D-46D2-BB38-DD09B3D5EF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1179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81569-FB14-42F7-A1E8-F11ADDFECA73}" type="datetimeFigureOut">
              <a:rPr lang="ru-RU" smtClean="0"/>
              <a:t>08.10.2025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22C98-5EC6-43E5-A749-7BD3A7FF48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2953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81569-FB14-42F7-A1E8-F11ADDFECA73}" type="datetimeFigureOut">
              <a:rPr lang="ru-RU" smtClean="0"/>
              <a:t>08.10.2025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22C98-5EC6-43E5-A749-7BD3A7FF48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647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81569-FB14-42F7-A1E8-F11ADDFECA73}" type="datetimeFigureOut">
              <a:rPr lang="ru-RU" smtClean="0"/>
              <a:t>08.10.2025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22C98-5EC6-43E5-A749-7BD3A7FF48F9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677624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81569-FB14-42F7-A1E8-F11ADDFECA73}" type="datetimeFigureOut">
              <a:rPr lang="ru-RU" smtClean="0"/>
              <a:t>08.10.2025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22C98-5EC6-43E5-A749-7BD3A7FF48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809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81569-FB14-42F7-A1E8-F11ADDFECA73}" type="datetimeFigureOut">
              <a:rPr lang="ru-RU" smtClean="0"/>
              <a:t>08.10.2025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22C98-5EC6-43E5-A749-7BD3A7FF48F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766401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81569-FB14-42F7-A1E8-F11ADDFECA73}" type="datetimeFigureOut">
              <a:rPr lang="ru-RU" smtClean="0"/>
              <a:t>08.10.2025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22C98-5EC6-43E5-A749-7BD3A7FF48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2599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81569-FB14-42F7-A1E8-F11ADDFECA73}" type="datetimeFigureOut">
              <a:rPr lang="ru-RU" smtClean="0"/>
              <a:t>08.10.2025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22C98-5EC6-43E5-A749-7BD3A7FF48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8158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81569-FB14-42F7-A1E8-F11ADDFECA73}" type="datetimeFigureOut">
              <a:rPr lang="ru-RU" smtClean="0"/>
              <a:t>08.10.2025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22C98-5EC6-43E5-A749-7BD3A7FF48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785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81569-FB14-42F7-A1E8-F11ADDFECA73}" type="datetimeFigureOut">
              <a:rPr lang="ru-RU" smtClean="0"/>
              <a:t>08.10.2025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22C98-5EC6-43E5-A749-7BD3A7FF48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702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81569-FB14-42F7-A1E8-F11ADDFECA73}" type="datetimeFigureOut">
              <a:rPr lang="ru-RU" smtClean="0"/>
              <a:t>08.10.2025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22C98-5EC6-43E5-A749-7BD3A7FF48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84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81569-FB14-42F7-A1E8-F11ADDFECA73}" type="datetimeFigureOut">
              <a:rPr lang="ru-RU" smtClean="0"/>
              <a:t>08.10.2025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22C98-5EC6-43E5-A749-7BD3A7FF48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48002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81569-FB14-42F7-A1E8-F11ADDFECA73}" type="datetimeFigureOut">
              <a:rPr lang="ru-RU" smtClean="0"/>
              <a:t>08.10.2025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22C98-5EC6-43E5-A749-7BD3A7FF48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86312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81569-FB14-42F7-A1E8-F11ADDFECA73}" type="datetimeFigureOut">
              <a:rPr lang="ru-RU" smtClean="0"/>
              <a:t>08.10.2025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22C98-5EC6-43E5-A749-7BD3A7FF48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935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81569-FB14-42F7-A1E8-F11ADDFECA73}" type="datetimeFigureOut">
              <a:rPr lang="ru-RU" smtClean="0"/>
              <a:t>08.10.2025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22C98-5EC6-43E5-A749-7BD3A7FF48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635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81569-FB14-42F7-A1E8-F11ADDFECA73}" type="datetimeFigureOut">
              <a:rPr lang="ru-RU" smtClean="0"/>
              <a:t>08.10.2025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22C98-5EC6-43E5-A749-7BD3A7FF48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868710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81569-FB14-42F7-A1E8-F11ADDFECA73}" type="datetimeFigureOut">
              <a:rPr lang="ru-RU" smtClean="0"/>
              <a:t>08.10.2025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22C98-5EC6-43E5-A749-7BD3A7FF48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317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E81569-FB14-42F7-A1E8-F11ADDFECA73}" type="datetimeFigureOut">
              <a:rPr lang="ru-RU" smtClean="0"/>
              <a:t>08.10.2025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9A22C98-5EC6-43E5-A749-7BD3A7FF48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6968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  <p:sldLayoutId id="214748374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70878" y="189572"/>
            <a:ext cx="10560205" cy="3806696"/>
          </a:xfrm>
        </p:spPr>
        <p:txBody>
          <a:bodyPr>
            <a:normAutofit/>
          </a:bodyPr>
          <a:lstStyle/>
          <a:p>
            <a:r>
              <a:rPr lang="kk-KZ" altLang="ru-RU" sz="36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«Современные приёмы </a:t>
            </a:r>
            <a:r>
              <a:rPr lang="ru-RU" altLang="ru-RU" sz="36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формирования </a:t>
            </a:r>
            <a:r>
              <a:rPr lang="ru-RU" altLang="ru-RU" sz="3600" b="1" u="sng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функциональной </a:t>
            </a:r>
            <a:r>
              <a:rPr lang="ru-RU" altLang="ru-RU" sz="36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грамотности младших </a:t>
            </a:r>
            <a:r>
              <a:rPr lang="ru-RU" altLang="ru-RU" sz="3600" b="1" u="sng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школьников </a:t>
            </a:r>
            <a:br>
              <a:rPr lang="ru-RU" altLang="ru-RU" sz="3600" b="1" u="sng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600" b="1" u="sng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уроках в начальной школе»</a:t>
            </a:r>
            <a:r>
              <a:rPr lang="ru-RU" altLang="ru-RU" u="sng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u="sng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u="sng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445" y="3370216"/>
            <a:ext cx="6531430" cy="3487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828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08605" y="672170"/>
            <a:ext cx="7848600" cy="5086350"/>
          </a:xfrm>
          <a:prstGeom prst="rect">
            <a:avLst/>
          </a:prstGeom>
          <a:ln w="228600" cap="sq" cmpd="thickThin">
            <a:solidFill>
              <a:schemeClr val="accent1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105784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2504" y="110449"/>
            <a:ext cx="7772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3600" b="1" u="sng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Заучивание стихотворения </a:t>
            </a:r>
            <a:br>
              <a:rPr lang="ru-RU" altLang="ru-RU" sz="3600" b="1" u="sng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b="1" u="sng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П.Воронько</a:t>
            </a:r>
            <a:r>
              <a:rPr lang="ru-RU" altLang="ru-RU" sz="3600" b="1" u="sng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«Пирог»</a:t>
            </a:r>
            <a:r>
              <a:rPr lang="ru-RU" altLang="ru-RU" sz="3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u="sng" dirty="0"/>
          </a:p>
        </p:txBody>
      </p:sp>
      <p:pic>
        <p:nvPicPr>
          <p:cNvPr id="3" name="Графический объект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26714" y="1496680"/>
            <a:ext cx="3232150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905608" y="2635865"/>
            <a:ext cx="706929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Падал снег на порог,</a:t>
            </a:r>
            <a:b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Кот слепил себе пирог,</a:t>
            </a:r>
            <a:b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пока лепил и пёк</a:t>
            </a:r>
            <a:b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Ручейком пирог утёк.</a:t>
            </a:r>
            <a:b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Пироги себе пеки</a:t>
            </a:r>
            <a:b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из снега – из муки.</a:t>
            </a:r>
          </a:p>
        </p:txBody>
      </p:sp>
    </p:spTree>
    <p:extLst>
      <p:ext uri="{BB962C8B-B14F-4D97-AF65-F5344CB8AC3E}">
        <p14:creationId xmlns:p14="http://schemas.microsoft.com/office/powerpoint/2010/main" val="11752590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5124" y="89209"/>
            <a:ext cx="91118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3600" b="1" u="sng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</a:t>
            </a:r>
            <a:r>
              <a:rPr lang="ru-RU" altLang="ru-RU" sz="3600" b="1" u="sng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мнемотаблицы</a:t>
            </a:r>
            <a:r>
              <a:rPr lang="ru-RU" altLang="ru-RU" sz="3600" u="sng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altLang="ru-RU" sz="3600" u="sng" dirty="0">
                <a:solidFill>
                  <a:schemeClr val="accent2">
                    <a:lumMod val="50000"/>
                  </a:schemeClr>
                </a:solidFill>
              </a:rPr>
            </a:br>
            <a:endParaRPr lang="ru-RU" sz="3600" u="sng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Графический объект1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80348" y="950974"/>
            <a:ext cx="4427808" cy="355828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54512" y="4772721"/>
            <a:ext cx="1089474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8775" algn="just">
              <a:spcBef>
                <a:spcPct val="0"/>
              </a:spcBef>
            </a:pPr>
            <a:r>
              <a:rPr lang="ru-RU" alt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Зимой повсюду лежит снег. Деревья </a:t>
            </a:r>
            <a:r>
              <a:rPr lang="ru-RU" alt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словно в </a:t>
            </a:r>
            <a:r>
              <a:rPr lang="ru-RU" alt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белые шубки нарядились. Солнце светит, но не греет. Морозно! В домах топят печи. Люди зимой подкармливают птиц, заботятся о домашних животных. Детям нравятся зимние развлечения: катание на санках, лыжах, коньках, игры в хоккей, снежки. Очень любят дети лепить снеговиков, строить снежные крепости. </a:t>
            </a:r>
            <a:endParaRPr lang="ru-RU" alt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2551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5503" y="187569"/>
            <a:ext cx="8596668" cy="1320800"/>
          </a:xfrm>
        </p:spPr>
        <p:txBody>
          <a:bodyPr>
            <a:normAutofit/>
          </a:bodyPr>
          <a:lstStyle/>
          <a:p>
            <a:pPr marL="285750" lvl="0" indent="-285750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</a:pPr>
            <a:r>
              <a:rPr lang="ru-RU" b="1" u="sng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Приём "Шаг за шагом"</a:t>
            </a:r>
            <a:br>
              <a:rPr lang="ru-RU" b="1" u="sng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b="1" u="sng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17785"/>
            <a:ext cx="8596668" cy="4423577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Описание</a:t>
            </a:r>
            <a:r>
              <a:rPr lang="ru-RU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приём интерактивного обучения. Используется для активизации полученных ранее знаний. Автор -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Е.Д.Тимашева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г.Люберцы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Ученики, шагая к доске, на каждый шаг называют термин, понятие, явление и т.д. Из изученного ранее материала. Давайте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попробуем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теме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«Существительное».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76836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285750" lvl="0" indent="-285750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</a:pPr>
            <a:r>
              <a:rPr lang="ru-RU" sz="4000" b="1" u="sng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Приём «Я возьму тебя с собой»</a:t>
            </a:r>
            <a:r>
              <a:rPr lang="ru-RU" sz="1700" dirty="0">
                <a:ln>
                  <a:noFill/>
                </a:ln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700" dirty="0">
                <a:ln>
                  <a:noFill/>
                </a:ln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4595" y="1203321"/>
            <a:ext cx="10018713" cy="4564433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ru-RU" sz="8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8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Описание:</a:t>
            </a:r>
            <a:r>
              <a:rPr lang="ru-RU" sz="8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Учитель загадывает признак, по которому будет собрано множество объектов. Задача класса угадать этот признак. Для этого они называют разнообразные предметы, а учитель говорит, возьмет ли он их с собой или нет. Игра продолжается, пока кто-то из учеников не догадается, какой признак объединяет все «взятые» предметы.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8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«Я беру тебя с собой» - гибкий прием, который можно изменять согласно теме урока.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8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Естественно-научная грамотность -</a:t>
            </a:r>
            <a:r>
              <a:rPr lang="ru-RU" sz="8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способность человека осваивать и использовать естественнонаучные знания для распознавания и постановки вопросов, для освоения новых знаний и объяснения естественно-научных явлений.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8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Задача учителя - помочь ученику ориентироваться в обилии поступающей информации.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25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«Шести шляп»</a:t>
            </a:r>
            <a:endParaRPr lang="ru-RU" b="1" u="sng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Белая – опора на факты (Какие факты мы точно знаем?)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Жёлтая – позитивное видение (Какая может быть польза или выгода?)</a:t>
            </a:r>
          </a:p>
          <a:p>
            <a:pPr lvl="0">
              <a:buClr>
                <a:srgbClr val="30ACEC">
                  <a:lumMod val="75000"/>
                </a:srgbClr>
              </a:buClr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Чёрная – ожидание трудностей (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пойти не так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?)</a:t>
            </a:r>
          </a:p>
          <a:p>
            <a:pPr lvl="0">
              <a:buClr>
                <a:srgbClr val="30ACEC">
                  <a:lumMod val="75000"/>
                </a:srgbClr>
              </a:buClr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Красная – эмоции (Какие эмоции это взывает?)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Зелёная – креативный подход (Какие есть альтернативы? Что мы можем придумать?)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Синяя – организационная или итог (Как мы подойдём к решению?)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7620" y="108283"/>
            <a:ext cx="2874380" cy="3054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713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285750" lvl="0" indent="-285750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</a:pPr>
            <a:r>
              <a:rPr lang="ru-RU" b="1" u="sng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Приём «Хорошо - плохо»</a:t>
            </a:r>
            <a:br>
              <a:rPr lang="ru-RU" b="1" u="sng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b="1" u="sng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746" y="1099038"/>
            <a:ext cx="10984277" cy="5498533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8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Приём направлен на активизацию мыслительной деятельности обучающихся на уроке, формирование представления о том, как устроено противоречие. Формирует познавательные умений: обучающиеся осознанно и произвольно строят речевые высказывания в устной форме; устанавливают причинно-следственные связи; строят логические цепочки рассуждений и приводят доказательства.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8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Кроме этого формируются:</a:t>
            </a:r>
            <a:endParaRPr lang="ru-RU" sz="8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8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умение находить положительные и отрицательные стороны в любом объекте, ситуации;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8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умение разрешать противоречия;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8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умение оценивать объект, ситуацию с разных позиций.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8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Например, на уроке окружающего мира учитель задает ситуацию: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8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 «Погода». Одним из природных явлений является дождь.</a:t>
            </a:r>
            <a:endParaRPr lang="ru-RU" sz="8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8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Найдите плюсы или минусы данного явления.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164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u="sng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Приём «</a:t>
            </a:r>
            <a:r>
              <a:rPr lang="ru-RU" b="1" u="sng" dirty="0" err="1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Фишбоун</a:t>
            </a:r>
            <a:r>
              <a:rPr lang="ru-RU" b="1" u="sng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lang="ru-RU" b="1" u="sng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рыбий скелет/рыбья кость) - универсальный приём, которым можно пользоваться на уроках любого типа. Но наиболее эффективно «рыбья кость» применяется на занятиях обобщения и систематизации полученных знаний, чтобы помочь учащимся организовать полученную информацию в стройную систему. В основе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Фишбоуна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схематическая диаграмма в форме рыбьего скелета. Для младшего школьного возраста подойдет более естественная форма рыбы - горизонтальная.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32500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5746" y="185194"/>
            <a:ext cx="3584759" cy="2397783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rot="10800000" flipV="1">
            <a:off x="191840" y="106065"/>
            <a:ext cx="10018713" cy="288209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484310" y="3159889"/>
            <a:ext cx="10018713" cy="3229335"/>
          </a:xfrm>
        </p:spPr>
        <p:txBody>
          <a:bodyPr/>
          <a:lstStyle/>
          <a:p>
            <a:pPr marL="0" lvl="0" indent="0" defTabSz="9144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None/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Рассмотрим этот приём на теме урока окружающего мира «Какие бывают растения».</a:t>
            </a:r>
          </a:p>
          <a:p>
            <a:pPr marL="0" lvl="0" indent="0" defTabSz="9144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None/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Проблема. - Какие бывают растения?</a:t>
            </a:r>
          </a:p>
          <a:p>
            <a:pPr marL="342900" lvl="0" indent="-342900" defTabSz="9144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причина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- деревья, </a:t>
            </a: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факты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- имеют один большой ствол, покрытый корой, от которого отходят ветки</a:t>
            </a:r>
          </a:p>
          <a:p>
            <a:pPr marL="342900" lvl="0" indent="-342900" defTabSz="9144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причина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- кустарники, </a:t>
            </a: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факты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- имеют много стволов- стволики</a:t>
            </a:r>
          </a:p>
          <a:p>
            <a:pPr marL="342900" lvl="0" indent="-342900" defTabSz="9144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 причина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- травы, </a:t>
            </a: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факты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- имеют мягкий зелёный стебель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4024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63769"/>
            <a:ext cx="8596668" cy="1666631"/>
          </a:xfrm>
        </p:spPr>
        <p:txBody>
          <a:bodyPr>
            <a:normAutofit/>
          </a:bodyPr>
          <a:lstStyle/>
          <a:p>
            <a:pPr marL="285750" lvl="0" indent="-285750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</a:pPr>
            <a:r>
              <a:rPr lang="ru-RU" b="1" u="sng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Приём "Займись синтезом"</a:t>
            </a:r>
            <a:br>
              <a:rPr lang="ru-RU" b="1" u="sng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b="1" u="sng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8938" y="1213339"/>
            <a:ext cx="11204085" cy="4577862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62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Описание</a:t>
            </a:r>
            <a:r>
              <a:rPr lang="ru-RU" sz="62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6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Интересный способ ввести себя в состояние творчества заключается в смешивании различных видов восприятия, способности ощущать вкус звуков, слышать цвета, обонять ощущения.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62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Пример.</a:t>
            </a:r>
            <a:endParaRPr lang="ru-RU" sz="6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6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Чем пахнет слово "учитель"?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6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Каково на ощупь число 7?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6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Какой вкус у сиреневого цвета?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6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Какая форма у среды (как она выглядит)?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6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Какую музыку вы слышите, когда представляете лицо пожилого человека, смеющегося ребенка?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6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Развития творческого восприятия, совершенствования механизмов переключения можно добиться, регулярно работая над подобными упражнениями.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9115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38868" y="490654"/>
            <a:ext cx="1057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/>
              <a:t> </a:t>
            </a:r>
          </a:p>
        </p:txBody>
      </p:sp>
      <p:pic>
        <p:nvPicPr>
          <p:cNvPr id="3" name="Picture 2" descr="C:\Users\User\Desktop\Презентации\gIsrpr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7943" y="1310592"/>
            <a:ext cx="7342281" cy="4519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6194661" y="213655"/>
            <a:ext cx="52410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Глобальный показатель грамотности по данным </a:t>
            </a:r>
            <a:r>
              <a:rPr lang="ru-RU" b="1" dirty="0" smtClean="0">
                <a:solidFill>
                  <a:srgbClr val="002060"/>
                </a:solidFill>
              </a:rPr>
              <a:t>ЮНЕСКО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3210" y="0"/>
            <a:ext cx="4516244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u="sng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Грамотность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базовая учебная</a:t>
            </a:r>
          </a:p>
          <a:p>
            <a:r>
              <a:rPr lang="ru-RU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компетенция</a:t>
            </a: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позволяющая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человеку непрерывно учиться и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осваивать новое, получать доступ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богатствам мировой и национальной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культуры и тем самым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свой внутренний мир.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Грамотность определяет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и готовность человека к активном усвоению знаний и их применению в каждодневной жизни». 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272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«Стратегия </a:t>
            </a:r>
            <a:r>
              <a:rPr lang="ru-RU" sz="4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пазла</a:t>
            </a:r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44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78174"/>
            <a:ext cx="8596668" cy="3880773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Выбирается тема для обсуждения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 делится на команды по 5-6 человек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Тему делят на количество получившихся групп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Каждая группа изучает свой вопрос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Затем обобщают изученное и делают вывод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4612" y="2076450"/>
            <a:ext cx="3467100" cy="371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50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8699" y="1840627"/>
            <a:ext cx="5051634" cy="4969075"/>
          </a:xfrm>
          <a:prstGeom prst="rect">
            <a:avLst/>
          </a:prstGeom>
          <a:gradFill>
            <a:gsLst>
              <a:gs pos="8000">
                <a:schemeClr val="accent1">
                  <a:lumMod val="40000"/>
                  <a:lumOff val="60000"/>
                </a:schemeClr>
              </a:gs>
              <a:gs pos="33000">
                <a:srgbClr val="B1DEFB"/>
              </a:gs>
              <a:gs pos="100000">
                <a:schemeClr val="accent1">
                  <a:tint val="44500"/>
                  <a:satMod val="160000"/>
                </a:schemeClr>
              </a:gs>
              <a:gs pos="70000">
                <a:schemeClr val="accent1"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</a:gradFill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6036" y="27435"/>
            <a:ext cx="4130825" cy="312629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80936" y="3247546"/>
            <a:ext cx="413134" cy="41785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87673" y="4325164"/>
            <a:ext cx="413134" cy="41785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41444" y="3040127"/>
            <a:ext cx="413134" cy="41785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40102" y="3247546"/>
            <a:ext cx="413134" cy="41785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590560" y="2180481"/>
            <a:ext cx="413134" cy="41785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829240" y="2378662"/>
            <a:ext cx="413134" cy="41785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609728" y="4657483"/>
            <a:ext cx="413134" cy="41785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13134" y="4184362"/>
            <a:ext cx="413134" cy="41785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869974" y="3571588"/>
            <a:ext cx="541866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Дерево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функционально грамотная личность.</a:t>
            </a:r>
          </a:p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Лейка-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учитель.</a:t>
            </a:r>
          </a:p>
          <a:p>
            <a:r>
              <a:rPr lang="ru-RU" sz="28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педагогические технологии.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Яблочки-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ключевые компетенции.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Капля 17"/>
          <p:cNvSpPr/>
          <p:nvPr/>
        </p:nvSpPr>
        <p:spPr>
          <a:xfrm>
            <a:off x="7388426" y="1840627"/>
            <a:ext cx="488334" cy="595507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Капля 18"/>
          <p:cNvSpPr/>
          <p:nvPr/>
        </p:nvSpPr>
        <p:spPr>
          <a:xfrm>
            <a:off x="6339516" y="2819205"/>
            <a:ext cx="488334" cy="595507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Капля 19"/>
          <p:cNvSpPr/>
          <p:nvPr/>
        </p:nvSpPr>
        <p:spPr>
          <a:xfrm>
            <a:off x="5816295" y="1992083"/>
            <a:ext cx="488334" cy="595507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Капля 20"/>
          <p:cNvSpPr/>
          <p:nvPr/>
        </p:nvSpPr>
        <p:spPr>
          <a:xfrm>
            <a:off x="7144259" y="2819204"/>
            <a:ext cx="488334" cy="595507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Капля 21"/>
          <p:cNvSpPr/>
          <p:nvPr/>
        </p:nvSpPr>
        <p:spPr>
          <a:xfrm>
            <a:off x="6526382" y="1700374"/>
            <a:ext cx="488334" cy="595507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11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12313" y="1042274"/>
            <a:ext cx="8229600" cy="3240360"/>
          </a:xfrm>
          <a:prstGeom prst="rect">
            <a:avLst/>
          </a:prstGeom>
          <a:noFill/>
        </p:spPr>
        <p:txBody>
          <a:bodyPr wrap="none">
            <a:prstTxWarp prst="textDeflateBottom">
              <a:avLst>
                <a:gd name="adj" fmla="val 74327"/>
              </a:avLst>
            </a:prstTxWarp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спасибо  за внимание ! </a:t>
            </a:r>
          </a:p>
        </p:txBody>
      </p:sp>
    </p:spTree>
    <p:extLst>
      <p:ext uri="{BB962C8B-B14F-4D97-AF65-F5344CB8AC3E}">
        <p14:creationId xmlns:p14="http://schemas.microsoft.com/office/powerpoint/2010/main" val="718749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650631" y="269559"/>
            <a:ext cx="12192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b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Практические </a:t>
            </a:r>
            <a:r>
              <a:rPr lang="ru-RU" sz="3600" b="1" u="sng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 всегда говорят громче</a:t>
            </a:r>
            <a:r>
              <a:rPr lang="ru-RU" sz="3600" b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ctr"/>
            <a:r>
              <a:rPr lang="ru-RU" sz="3600" b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u="sng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</a:t>
            </a:r>
            <a:r>
              <a:rPr lang="ru-RU" sz="3600" b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слова»</a:t>
            </a:r>
          </a:p>
          <a:p>
            <a:pPr algn="ctr"/>
            <a:endParaRPr lang="ru-RU" sz="4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06551" y="2375210"/>
            <a:ext cx="1071632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  <a:defRPr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самые прочные знания, это те, которые добыты 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самостоятельным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трудом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defRPr/>
            </a:pP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v"/>
              <a:defRPr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обучение 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сотрудничестве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>
              <a:defRPr/>
            </a:pPr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v"/>
              <a:defRPr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применять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знания 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жизни</a:t>
            </a:r>
          </a:p>
        </p:txBody>
      </p:sp>
    </p:spTree>
    <p:extLst>
      <p:ext uri="{BB962C8B-B14F-4D97-AF65-F5344CB8AC3E}">
        <p14:creationId xmlns:p14="http://schemas.microsoft.com/office/powerpoint/2010/main" val="3656032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0970" y="266257"/>
            <a:ext cx="10091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же такое функциональная грамотность?</a:t>
            </a:r>
            <a:endParaRPr lang="ru-RU" sz="3600" b="1" u="sng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94263" y="1862254"/>
            <a:ext cx="1013645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ФУНКЦИОНАЛЬНАЯ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ГРАМОТНОСТЬ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способность использовать постоянно приобретаемые в жизни знания, умения и навыки для решения жизненных задач, общения и социальных отношений.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функциональной грамотности:</a:t>
            </a: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грамотность в чтении и письме,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естественных науках, математическая,  компьютерная, в вопросах  семейной жизни,  в вопросах здоровья, юридическая.    </a:t>
            </a:r>
          </a:p>
        </p:txBody>
      </p:sp>
    </p:spTree>
    <p:extLst>
      <p:ext uri="{BB962C8B-B14F-4D97-AF65-F5344CB8AC3E}">
        <p14:creationId xmlns:p14="http://schemas.microsoft.com/office/powerpoint/2010/main" val="1573217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4446" y="133814"/>
            <a:ext cx="10233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функциональной грамотности</a:t>
            </a:r>
            <a:endParaRPr lang="ru-RU" sz="3600" b="1" u="sng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7-конечная звезда 2"/>
          <p:cNvSpPr/>
          <p:nvPr/>
        </p:nvSpPr>
        <p:spPr>
          <a:xfrm>
            <a:off x="4309946" y="2328649"/>
            <a:ext cx="3679903" cy="2631689"/>
          </a:xfrm>
          <a:prstGeom prst="star7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грамотность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7906213" y="1776663"/>
            <a:ext cx="2732049" cy="1103971"/>
          </a:xfrm>
          <a:prstGeom prst="ellips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компьютерная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8211016" y="3433803"/>
            <a:ext cx="2795238" cy="1103971"/>
          </a:xfrm>
          <a:prstGeom prst="ellips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математическая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439829" y="5208030"/>
            <a:ext cx="2603810" cy="1103971"/>
          </a:xfrm>
          <a:prstGeom prst="ellips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бытовая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755995" y="976986"/>
            <a:ext cx="2486722" cy="1103971"/>
          </a:xfrm>
          <a:prstGeom prst="ellips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читательская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906859" y="1889987"/>
            <a:ext cx="2849135" cy="1103971"/>
          </a:xfrm>
          <a:prstGeom prst="ellips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538868" y="3644493"/>
            <a:ext cx="2549912" cy="1103971"/>
          </a:xfrm>
          <a:prstGeom prst="ellips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финансовая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963435" y="5208029"/>
            <a:ext cx="2693021" cy="1103971"/>
          </a:xfrm>
          <a:prstGeom prst="ellips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естественнонаучная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7007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7347" y="202223"/>
            <a:ext cx="10755678" cy="1788624"/>
          </a:xfrm>
        </p:spPr>
        <p:txBody>
          <a:bodyPr>
            <a:noAutofit/>
          </a:bodyPr>
          <a:lstStyle/>
          <a:p>
            <a:pPr marL="285750" lvl="0" indent="-285750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</a:pPr>
            <a:r>
              <a:rPr lang="ru-RU" b="1" u="sng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Приём «Урок без темы»</a:t>
            </a:r>
            <a:r>
              <a:rPr lang="ru-RU" u="sng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u="sng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u="sng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4403" y="1224135"/>
            <a:ext cx="10018713" cy="4649127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80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Описание</a:t>
            </a:r>
            <a:r>
              <a:rPr lang="ru-RU" sz="8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8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универсальный приём </a:t>
            </a:r>
            <a:r>
              <a:rPr lang="ru-RU" sz="8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триз</a:t>
            </a:r>
            <a:r>
              <a:rPr lang="ru-RU" sz="8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направленный на создание внешней мотивации изучения темы урока. Данный прием позволяет привлечь интерес учащихся к изучению новой темы, не блокируя восприятия непонятными терминами.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8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Пример:</a:t>
            </a:r>
            <a:r>
              <a:rPr lang="ru-RU" sz="8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Учитель записывает на доске слово «тема», выдерживает паузу до тех пор, пока все не обратят внимание на руку учителя, которая не хочет выводить саму тему.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8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Учитель:</a:t>
            </a:r>
            <a:r>
              <a:rPr lang="ru-RU" sz="8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ребята, извините, но моя рука отказалась написать тему урока, и, кажется, неслучайно! Вот вам еще одна загадка, которую вы разгадаете уже в середине урока: почему рука отказалась записать тему урока?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8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Данный вопрос записывает в уголке классной доски.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8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Учитель:</a:t>
            </a:r>
            <a:r>
              <a:rPr lang="ru-RU" sz="8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ребята, вам предстоит проанализировать и доказать, с точки зрения полезности, отсутствие темы в начале урока! Но начинать урок нам все равно надо, и начнем с хорошо знакомого материала…</a:t>
            </a:r>
          </a:p>
          <a:p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07663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9654" y="0"/>
            <a:ext cx="10114156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Памятка 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работать с приемом </a:t>
            </a:r>
            <a:r>
              <a:rPr lang="ru-RU" sz="3600" b="1" u="sng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"Кольца Венна"</a:t>
            </a:r>
            <a:r>
              <a:rPr lang="ru-RU" sz="36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Выявляются два или более понятий, терминов, явлений, которые нужно сравнить.</a:t>
            </a:r>
            <a:b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 на уроке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литературного чтения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 сравнить героев произведения. Например, составить диаграмму Венна, сравнивая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положительного и отрицательного героев сказок.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ожно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сравнить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климат или растительный и животный мир разных климатических поясов.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Слушатели рисуют кольца и заполняют графы.</a:t>
            </a:r>
            <a:b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На этапе осмысления (закрепления материала) происходит обсуждение составленных диаграмм (в парах, в группах).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val 4"/>
          <p:cNvSpPr>
            <a:spLocks noChangeArrowheads="1"/>
          </p:cNvSpPr>
          <p:nvPr/>
        </p:nvSpPr>
        <p:spPr bwMode="auto">
          <a:xfrm>
            <a:off x="2430966" y="2949751"/>
            <a:ext cx="4109223" cy="3829750"/>
          </a:xfrm>
          <a:prstGeom prst="ellipse">
            <a:avLst/>
          </a:prstGeom>
          <a:solidFill>
            <a:srgbClr val="FFFFFF">
              <a:alpha val="0"/>
            </a:srgb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0" indent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Отличия</a:t>
            </a:r>
          </a:p>
        </p:txBody>
      </p:sp>
      <p:sp>
        <p:nvSpPr>
          <p:cNvPr id="4" name="Oval 4"/>
          <p:cNvSpPr>
            <a:spLocks noChangeArrowheads="1"/>
          </p:cNvSpPr>
          <p:nvPr/>
        </p:nvSpPr>
        <p:spPr bwMode="auto">
          <a:xfrm>
            <a:off x="4360838" y="2949751"/>
            <a:ext cx="4158693" cy="3829750"/>
          </a:xfrm>
          <a:prstGeom prst="ellipse">
            <a:avLst/>
          </a:prstGeom>
          <a:solidFill>
            <a:srgbClr val="FFFFFF">
              <a:alpha val="0"/>
            </a:srgb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ts val="1000"/>
              </a:spcAft>
            </a:pPr>
            <a:r>
              <a:rPr lang="ru-RU" dirty="0" smtClean="0">
                <a:latin typeface="Times New Roman" pitchFamily="18" charset="0"/>
                <a:cs typeface="Arial" pitchFamily="34" charset="0"/>
              </a:rPr>
              <a:t>Общее               Отличия</a:t>
            </a:r>
            <a:r>
              <a:rPr lang="ru-RU" sz="2000" dirty="0" smtClean="0">
                <a:latin typeface="Times New Roman" pitchFamily="18" charset="0"/>
                <a:cs typeface="Arial" pitchFamily="34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87716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2311" y="90854"/>
            <a:ext cx="8596668" cy="1320800"/>
          </a:xfrm>
        </p:spPr>
        <p:txBody>
          <a:bodyPr>
            <a:noAutofit/>
          </a:bodyPr>
          <a:lstStyle/>
          <a:p>
            <a:pPr marL="285750" lvl="0" indent="-285750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</a:pPr>
            <a:r>
              <a:rPr lang="ru-RU" b="1" u="sng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Приём «Ложная альтернатива» </a:t>
            </a:r>
            <a:r>
              <a:rPr lang="ru-RU" b="1" u="sng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(</a:t>
            </a:r>
            <a:r>
              <a:rPr lang="ru-RU" b="1" u="sng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прием </a:t>
            </a:r>
            <a:r>
              <a:rPr lang="ru-RU" b="1" u="sng" dirty="0" err="1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триз</a:t>
            </a:r>
            <a:r>
              <a:rPr lang="ru-RU" b="1" u="sng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br>
              <a:rPr lang="ru-RU" b="1" u="sng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b="1" u="sng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5846" y="1160585"/>
            <a:ext cx="11327177" cy="4927700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ru-RU" sz="7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8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Описание:</a:t>
            </a:r>
            <a:r>
              <a:rPr lang="ru-RU" sz="8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внимание слушателя уводится в сторону с помощью альтернативы "или-или", совершенно произвольно выраженной. Ни один из предлагаемых ответов не является верным.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8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Пример.</a:t>
            </a:r>
            <a:endParaRPr lang="ru-RU" sz="8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8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Учитель предлагает вразброс обычные загадки и </a:t>
            </a:r>
            <a:r>
              <a:rPr lang="ru-RU" sz="8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лжезагадки</a:t>
            </a:r>
            <a:r>
              <a:rPr lang="ru-RU" sz="8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дети должны их угадывать и указывать их тип. Например: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8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Сколько будет 8 + 4: 11 или 13 ?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8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растет не березе - яблоки или груши?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8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Слово "часы" - пишется как "чесы" или "</a:t>
            </a:r>
            <a:r>
              <a:rPr lang="ru-RU" sz="8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чисы</a:t>
            </a:r>
            <a:r>
              <a:rPr lang="ru-RU" sz="8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"?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8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Кто быстрее плавает - котенок или цыпленок?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8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Столица России - Париж или Минск?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8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Какие звери живут в </a:t>
            </a:r>
            <a:r>
              <a:rPr lang="ru-RU" sz="8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Африке </a:t>
            </a:r>
            <a:r>
              <a:rPr lang="ru-RU" sz="8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мамонты или динозавры?</a:t>
            </a:r>
          </a:p>
          <a:p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36249221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4977" y="609600"/>
            <a:ext cx="9019025" cy="1320800"/>
          </a:xfrm>
        </p:spPr>
        <p:txBody>
          <a:bodyPr>
            <a:noAutofit/>
          </a:bodyPr>
          <a:lstStyle/>
          <a:p>
            <a:r>
              <a:rPr lang="ru-RU" b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 «Вопросительного знака».</a:t>
            </a:r>
            <a:endParaRPr lang="ru-RU" b="1" u="sng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251" y="2667000"/>
            <a:ext cx="2499360" cy="3124200"/>
          </a:xfrm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009292" y="1979271"/>
            <a:ext cx="7493731" cy="3811929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Когда? – почему сейчас хороший момент для реализации проекта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Почему? – стоит поддержать именно мою идею, мои преимущества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Кто? – рассказ о себе или о команде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Где? – условия и ресурсы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Как? – работает мой проект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Итог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7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454</TotalTime>
  <Words>671</Words>
  <Application>Microsoft Office PowerPoint</Application>
  <PresentationFormat>Широкоэкранный</PresentationFormat>
  <Paragraphs>118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0" baseType="lpstr">
      <vt:lpstr>Arial</vt:lpstr>
      <vt:lpstr>Calibri</vt:lpstr>
      <vt:lpstr>Symbol</vt:lpstr>
      <vt:lpstr>Times New Roman</vt:lpstr>
      <vt:lpstr>Trebuchet MS</vt:lpstr>
      <vt:lpstr>Wingdings</vt:lpstr>
      <vt:lpstr>Wingdings 3</vt:lpstr>
      <vt:lpstr>Грань</vt:lpstr>
      <vt:lpstr>«Современные приёмы формирования функциональной грамотности младших школьников  на уроках в начальной школе»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Приём «Урок без темы» </vt:lpstr>
      <vt:lpstr>Презентация PowerPoint</vt:lpstr>
      <vt:lpstr>Приём «Ложная альтернатива»     (прием триз) </vt:lpstr>
      <vt:lpstr>Метод  «Вопросительного знака».</vt:lpstr>
      <vt:lpstr>Презентация PowerPoint</vt:lpstr>
      <vt:lpstr>Презентация PowerPoint</vt:lpstr>
      <vt:lpstr>Презентация PowerPoint</vt:lpstr>
      <vt:lpstr>Приём "Шаг за шагом" </vt:lpstr>
      <vt:lpstr>Приём «Я возьму тебя с собой» </vt:lpstr>
      <vt:lpstr>Методика «Шести шляп»</vt:lpstr>
      <vt:lpstr>Приём «Хорошо - плохо» </vt:lpstr>
      <vt:lpstr>Приём «Фишбоун»</vt:lpstr>
      <vt:lpstr>Презентация PowerPoint</vt:lpstr>
      <vt:lpstr>Приём "Займись синтезом" </vt:lpstr>
      <vt:lpstr>«Стратегия пазла»</vt:lpstr>
      <vt:lpstr>Презентация PowerPoint</vt:lpstr>
      <vt:lpstr>спасибо  за внимание !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«Формирование функциональной грамотности младших школьников  на уроках в начальной школе»</dc:title>
  <dc:creator>Пользователь</dc:creator>
  <cp:lastModifiedBy>Учетная запись Майкрософт</cp:lastModifiedBy>
  <cp:revision>40</cp:revision>
  <dcterms:created xsi:type="dcterms:W3CDTF">2020-12-15T16:33:44Z</dcterms:created>
  <dcterms:modified xsi:type="dcterms:W3CDTF">2025-10-08T05:45:44Z</dcterms:modified>
</cp:coreProperties>
</file>